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7"/>
  </p:notesMasterIdLst>
  <p:sldIdLst>
    <p:sldId id="256" r:id="rId2"/>
    <p:sldId id="257" r:id="rId3"/>
    <p:sldId id="258" r:id="rId4"/>
    <p:sldId id="260"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288" y="-93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05C69B-6109-41EE-B9B1-D8A46F69920C}" type="datetimeFigureOut">
              <a:rPr lang="en-US" smtClean="0"/>
              <a:t>12/15/2013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F5576E-572C-4C91-83ED-028AA14744A9}" type="slidenum">
              <a:rPr lang="en-US" smtClean="0"/>
              <a:t>‹#›</a:t>
            </a:fld>
            <a:endParaRPr lang="en-US"/>
          </a:p>
        </p:txBody>
      </p:sp>
    </p:spTree>
    <p:extLst>
      <p:ext uri="{BB962C8B-B14F-4D97-AF65-F5344CB8AC3E}">
        <p14:creationId xmlns:p14="http://schemas.microsoft.com/office/powerpoint/2010/main" val="1103265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F5576E-572C-4C91-83ED-028AA14744A9}" type="slidenum">
              <a:rPr lang="en-US" smtClean="0"/>
              <a:t>2</a:t>
            </a:fld>
            <a:endParaRPr lang="en-US"/>
          </a:p>
        </p:txBody>
      </p:sp>
    </p:spTree>
    <p:extLst>
      <p:ext uri="{BB962C8B-B14F-4D97-AF65-F5344CB8AC3E}">
        <p14:creationId xmlns:p14="http://schemas.microsoft.com/office/powerpoint/2010/main" val="2931074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17D98D7C-F423-4918-AE50-B81D5586E2D2}" type="datetimeFigureOut">
              <a:rPr lang="en-US" smtClean="0"/>
              <a:t>12/15/2013</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8378498-FF26-4A3F-9E8C-8114B41732F2}"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D98D7C-F423-4918-AE50-B81D5586E2D2}" type="datetimeFigureOut">
              <a:rPr lang="en-US" smtClean="0"/>
              <a:t>12/15/2013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378498-FF26-4A3F-9E8C-8114B41732F2}"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D98D7C-F423-4918-AE50-B81D5586E2D2}" type="datetimeFigureOut">
              <a:rPr lang="en-US" smtClean="0"/>
              <a:t>12/15/2013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378498-FF26-4A3F-9E8C-8114B41732F2}"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D98D7C-F423-4918-AE50-B81D5586E2D2}" type="datetimeFigureOut">
              <a:rPr lang="en-US" smtClean="0"/>
              <a:t>12/15/2013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378498-FF26-4A3F-9E8C-8114B41732F2}"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D98D7C-F423-4918-AE50-B81D5586E2D2}" type="datetimeFigureOut">
              <a:rPr lang="en-US" smtClean="0"/>
              <a:t>12/15/2013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378498-FF26-4A3F-9E8C-8114B41732F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7D98D7C-F423-4918-AE50-B81D5586E2D2}" type="datetimeFigureOut">
              <a:rPr lang="en-US" smtClean="0"/>
              <a:t>12/15/2013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378498-FF26-4A3F-9E8C-8114B41732F2}"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7D98D7C-F423-4918-AE50-B81D5586E2D2}" type="datetimeFigureOut">
              <a:rPr lang="en-US" smtClean="0"/>
              <a:t>12/15/2013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378498-FF26-4A3F-9E8C-8114B41732F2}"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7D98D7C-F423-4918-AE50-B81D5586E2D2}" type="datetimeFigureOut">
              <a:rPr lang="en-US" smtClean="0"/>
              <a:t>12/15/2013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378498-FF26-4A3F-9E8C-8114B41732F2}"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D98D7C-F423-4918-AE50-B81D5586E2D2}" type="datetimeFigureOut">
              <a:rPr lang="en-US" smtClean="0"/>
              <a:t>12/15/2013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378498-FF26-4A3F-9E8C-8114B41732F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D98D7C-F423-4918-AE50-B81D5586E2D2}" type="datetimeFigureOut">
              <a:rPr lang="en-US" smtClean="0"/>
              <a:t>12/15/2013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378498-FF26-4A3F-9E8C-8114B41732F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D98D7C-F423-4918-AE50-B81D5586E2D2}" type="datetimeFigureOut">
              <a:rPr lang="en-US" smtClean="0"/>
              <a:t>12/15/2013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378498-FF26-4A3F-9E8C-8114B41732F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17D98D7C-F423-4918-AE50-B81D5586E2D2}" type="datetimeFigureOut">
              <a:rPr lang="en-US" smtClean="0"/>
              <a:t>12/15/2013</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C8378498-FF26-4A3F-9E8C-8114B41732F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en.wikipedia.org/wiki/File:Reza_Shah_Pahlavi.jpg" TargetMode="Externa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hyperlink" Target="http://www.rescueattempt.com/sitebuildercontent/sitebuilderpictures/shah-in-uniform.jpg"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afflictor.com/wp-content/uploads/2013/11/iranrev.jpg"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Shah of Iran</a:t>
            </a:r>
            <a:endParaRPr lang="en-US" dirty="0"/>
          </a:p>
        </p:txBody>
      </p:sp>
      <p:sp>
        <p:nvSpPr>
          <p:cNvPr id="3" name="Subtitle 2"/>
          <p:cNvSpPr>
            <a:spLocks noGrp="1"/>
          </p:cNvSpPr>
          <p:nvPr>
            <p:ph type="subTitle" idx="1"/>
          </p:nvPr>
        </p:nvSpPr>
        <p:spPr/>
        <p:txBody>
          <a:bodyPr/>
          <a:lstStyle/>
          <a:p>
            <a:r>
              <a:rPr lang="en-US" dirty="0" smtClean="0"/>
              <a:t>Trevor Collins</a:t>
            </a:r>
            <a:endParaRPr lang="en-US" dirty="0"/>
          </a:p>
        </p:txBody>
      </p:sp>
    </p:spTree>
    <p:extLst>
      <p:ext uri="{BB962C8B-B14F-4D97-AF65-F5344CB8AC3E}">
        <p14:creationId xmlns:p14="http://schemas.microsoft.com/office/powerpoint/2010/main" val="357759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248347"/>
            <a:ext cx="7745505" cy="4076253"/>
          </a:xfrm>
        </p:spPr>
        <p:txBody>
          <a:bodyPr>
            <a:normAutofit/>
          </a:bodyPr>
          <a:lstStyle/>
          <a:p>
            <a:r>
              <a:rPr lang="en-US" dirty="0" smtClean="0"/>
              <a:t>A position in the Iranian government similar to that of Japanese emperor; respected, but in theory would have very little political power.</a:t>
            </a:r>
          </a:p>
          <a:p>
            <a:r>
              <a:rPr lang="en-US" dirty="0" smtClean="0"/>
              <a:t>Re-established position in government by Reza Pahlavi during a coup d'état in 1925</a:t>
            </a:r>
          </a:p>
          <a:p>
            <a:r>
              <a:rPr lang="en-US" dirty="0" smtClean="0"/>
              <a:t>In 1941, was exiled by British and Soviet forces for possible Nazi connections, and replaced by his son, Mohammad Reza.</a:t>
            </a:r>
          </a:p>
          <a:p>
            <a:r>
              <a:rPr lang="en-US" dirty="0" smtClean="0"/>
              <a:t>The position is similar to King in a constitutional monarchy.</a:t>
            </a:r>
          </a:p>
        </p:txBody>
      </p:sp>
      <p:sp>
        <p:nvSpPr>
          <p:cNvPr id="3" name="Title 2"/>
          <p:cNvSpPr>
            <a:spLocks noGrp="1"/>
          </p:cNvSpPr>
          <p:nvPr>
            <p:ph type="title"/>
          </p:nvPr>
        </p:nvSpPr>
        <p:spPr/>
        <p:txBody>
          <a:bodyPr/>
          <a:lstStyle/>
          <a:p>
            <a:r>
              <a:rPr lang="en-US" dirty="0" smtClean="0"/>
              <a:t>Shah of Iran</a:t>
            </a:r>
            <a:endParaRPr lang="en-US" dirty="0"/>
          </a:p>
        </p:txBody>
      </p:sp>
      <p:pic>
        <p:nvPicPr>
          <p:cNvPr id="1026" name="Picture 2"/>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6410" b="59295" l="9744" r="90256">
                        <a14:foregroundMark x1="12308" y1="47115" x2="27692" y2="43590"/>
                        <a14:foregroundMark x1="12308" y1="51923" x2="70769" y2="52564"/>
                        <a14:foregroundMark x1="13846" y1="57051" x2="83590" y2="47756"/>
                        <a14:foregroundMark x1="51282" y1="56731" x2="63077" y2="29167"/>
                        <a14:foregroundMark x1="26154" y1="57372" x2="35897" y2="58333"/>
                        <a14:foregroundMark x1="74872" y1="45192" x2="83590" y2="57372"/>
                        <a14:foregroundMark x1="82051" y1="46154" x2="80000" y2="58333"/>
                        <a14:foregroundMark x1="69744" y1="43269" x2="85641" y2="57051"/>
                        <a14:foregroundMark x1="87179" y1="48397" x2="88718" y2="55128"/>
                        <a14:foregroundMark x1="37436" y1="46154" x2="43590" y2="27564"/>
                        <a14:foregroundMark x1="29744" y1="26603" x2="56410" y2="8333"/>
                        <a14:foregroundMark x1="32821" y1="30449" x2="57949" y2="6410"/>
                        <a14:foregroundMark x1="65641" y1="29487" x2="61538" y2="6410"/>
                        <a14:foregroundMark x1="60000" y1="57051" x2="87179" y2="56731"/>
                        <a14:foregroundMark x1="60513" y1="50962" x2="90256" y2="57051"/>
                        <a14:backgroundMark x1="21538" y1="19551" x2="21538" y2="19551"/>
                        <a14:backgroundMark x1="84103" y1="29487" x2="84103" y2="29487"/>
                      </a14:backgroundRemoval>
                    </a14:imgEffect>
                  </a14:imgLayer>
                </a14:imgProps>
              </a:ext>
              <a:ext uri="{28A0092B-C50C-407E-A947-70E740481C1C}">
                <a14:useLocalDpi xmlns:a14="http://schemas.microsoft.com/office/drawing/2010/main" val="0"/>
              </a:ext>
            </a:extLst>
          </a:blip>
          <a:srcRect b="33792"/>
          <a:stretch/>
        </p:blipFill>
        <p:spPr bwMode="auto">
          <a:xfrm>
            <a:off x="7020138" y="228600"/>
            <a:ext cx="1857375" cy="1967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932049" y="6419165"/>
            <a:ext cx="5219912" cy="276999"/>
          </a:xfrm>
          <a:prstGeom prst="rect">
            <a:avLst/>
          </a:prstGeom>
          <a:noFill/>
        </p:spPr>
        <p:txBody>
          <a:bodyPr wrap="square" rtlCol="0">
            <a:spAutoFit/>
          </a:bodyPr>
          <a:lstStyle/>
          <a:p>
            <a:r>
              <a:rPr lang="en-US" sz="1200" dirty="0" smtClean="0"/>
              <a:t>Photo source: </a:t>
            </a:r>
            <a:r>
              <a:rPr lang="en-US" sz="1200" dirty="0">
                <a:hlinkClick r:id="rId5"/>
              </a:rPr>
              <a:t>http://en.wikipedia.org/wiki/File:Reza_Shah_Pahlavi.jpg</a:t>
            </a:r>
            <a:endParaRPr lang="en-US" sz="1200" dirty="0"/>
          </a:p>
        </p:txBody>
      </p:sp>
    </p:spTree>
    <p:extLst>
      <p:ext uri="{BB962C8B-B14F-4D97-AF65-F5344CB8AC3E}">
        <p14:creationId xmlns:p14="http://schemas.microsoft.com/office/powerpoint/2010/main" val="26191049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Began internal developments with the help of the US, and improved the transportation systems, health programs, dams and irrigation, industrial growth, and land reforms.</a:t>
            </a:r>
          </a:p>
          <a:p>
            <a:r>
              <a:rPr lang="en-US" dirty="0" smtClean="0"/>
              <a:t>Opposed by people who thought the reforms were too slow, and by those who thought the westernization of the country was anti-Islam.</a:t>
            </a:r>
          </a:p>
          <a:p>
            <a:r>
              <a:rPr lang="en-US" dirty="0" smtClean="0"/>
              <a:t>Major opposition point was his autocratic rule and secret police putting down any dissent of his power</a:t>
            </a:r>
            <a:endParaRPr lang="en-US" dirty="0"/>
          </a:p>
        </p:txBody>
      </p:sp>
      <p:sp>
        <p:nvSpPr>
          <p:cNvPr id="3" name="Title 2"/>
          <p:cNvSpPr>
            <a:spLocks noGrp="1"/>
          </p:cNvSpPr>
          <p:nvPr>
            <p:ph type="title"/>
          </p:nvPr>
        </p:nvSpPr>
        <p:spPr/>
        <p:txBody>
          <a:bodyPr/>
          <a:lstStyle/>
          <a:p>
            <a:r>
              <a:rPr lang="en-US" dirty="0" smtClean="0"/>
              <a:t>Mohammad Reza Shah Pahlavi</a:t>
            </a:r>
            <a:endParaRPr lang="en-US" dirty="0"/>
          </a:p>
        </p:txBody>
      </p:sp>
      <p:pic>
        <p:nvPicPr>
          <p:cNvPr id="2050" name="Picture 2" descr="http://www.rescueattempt.com/sitebuildercontent/sitebuilderpictures/shah-in-uniform.jpg"/>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364" b="83060" l="9824" r="89673">
                        <a14:foregroundMark x1="42317" y1="10018" x2="42317" y2="10018"/>
                        <a14:foregroundMark x1="46599" y1="7104" x2="46599" y2="7104"/>
                        <a14:foregroundMark x1="28212" y1="67031" x2="28212" y2="67031"/>
                        <a14:foregroundMark x1="17380" y1="70128" x2="17380" y2="70128"/>
                        <a14:foregroundMark x1="12343" y1="60291" x2="12343" y2="60291"/>
                        <a14:foregroundMark x1="12343" y1="74317" x2="12343" y2="74317"/>
                        <a14:foregroundMark x1="18388" y1="77960" x2="18388" y2="77960"/>
                        <a14:foregroundMark x1="17884" y1="75410" x2="15365" y2="63024"/>
                        <a14:foregroundMark x1="12846" y1="80146" x2="28212" y2="80146"/>
                        <a14:foregroundMark x1="50126" y1="79781" x2="50126" y2="79781"/>
                        <a14:foregroundMark x1="82872" y1="76138" x2="82872" y2="76138"/>
                        <a14:foregroundMark x1="82872" y1="78689" x2="77078" y2="75410"/>
                        <a14:foregroundMark x1="27204" y1="48270" x2="27204" y2="48270"/>
                        <a14:foregroundMark x1="33501" y1="44991" x2="33501" y2="44991"/>
                        <a14:foregroundMark x1="17380" y1="48634" x2="17380" y2="48634"/>
                        <a14:foregroundMark x1="14358" y1="50638" x2="14358" y2="50638"/>
                        <a14:foregroundMark x1="68766" y1="45719" x2="68766" y2="45719"/>
                        <a14:foregroundMark x1="76071" y1="45719" x2="76071" y2="45719"/>
                        <a14:foregroundMark x1="76071" y1="47177" x2="76071" y2="47177"/>
                        <a14:foregroundMark x1="79597" y1="47541" x2="79597" y2="47541"/>
                        <a14:foregroundMark x1="81864" y1="47541" x2="81864" y2="47541"/>
                        <a14:foregroundMark x1="84887" y1="49545" x2="62469" y2="43534"/>
                      </a14:backgroundRemoval>
                    </a14:imgEffect>
                  </a14:imgLayer>
                </a14:imgProps>
              </a:ext>
              <a:ext uri="{28A0092B-C50C-407E-A947-70E740481C1C}">
                <a14:useLocalDpi xmlns:a14="http://schemas.microsoft.com/office/drawing/2010/main" val="0"/>
              </a:ext>
            </a:extLst>
          </a:blip>
          <a:srcRect r="26492"/>
          <a:stretch/>
        </p:blipFill>
        <p:spPr bwMode="auto">
          <a:xfrm>
            <a:off x="7620001" y="37652"/>
            <a:ext cx="1524000" cy="286702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371600" y="6324600"/>
            <a:ext cx="7620000" cy="276999"/>
          </a:xfrm>
          <a:prstGeom prst="rect">
            <a:avLst/>
          </a:prstGeom>
          <a:noFill/>
        </p:spPr>
        <p:txBody>
          <a:bodyPr wrap="square" rtlCol="0">
            <a:spAutoFit/>
          </a:bodyPr>
          <a:lstStyle/>
          <a:p>
            <a:r>
              <a:rPr lang="en-US" sz="1200" dirty="0" smtClean="0"/>
              <a:t>Photo source:  </a:t>
            </a:r>
            <a:r>
              <a:rPr lang="en-US" sz="1200" dirty="0">
                <a:hlinkClick r:id="rId4"/>
              </a:rPr>
              <a:t>http://www.rescueattempt.com/sitebuildercontent/sitebuilderpictures/shah-in-uniform.jpg</a:t>
            </a:r>
            <a:endParaRPr lang="en-US" sz="1200" dirty="0"/>
          </a:p>
        </p:txBody>
      </p:sp>
    </p:spTree>
    <p:extLst>
      <p:ext uri="{BB962C8B-B14F-4D97-AF65-F5344CB8AC3E}">
        <p14:creationId xmlns:p14="http://schemas.microsoft.com/office/powerpoint/2010/main" val="2766977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Overthrow and Effects</a:t>
            </a:r>
            <a:endParaRPr lang="en-US" dirty="0"/>
          </a:p>
        </p:txBody>
      </p:sp>
      <p:pic>
        <p:nvPicPr>
          <p:cNvPr id="1026" name="Picture 2" descr="http://afflictor.com/wp-content/uploads/2013/11/iranrev.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5598" y="4692555"/>
            <a:ext cx="2285999" cy="1524000"/>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idx="1"/>
          </p:nvPr>
        </p:nvSpPr>
        <p:spPr>
          <a:xfrm>
            <a:off x="699247" y="2057400"/>
            <a:ext cx="7745505" cy="4419599"/>
          </a:xfrm>
        </p:spPr>
        <p:txBody>
          <a:bodyPr>
            <a:normAutofit fontScale="85000" lnSpcReduction="20000"/>
          </a:bodyPr>
          <a:lstStyle/>
          <a:p>
            <a:r>
              <a:rPr lang="en-US" dirty="0" smtClean="0"/>
              <a:t>After riots in major cities, the shah left Iran on January 16</a:t>
            </a:r>
            <a:r>
              <a:rPr lang="en-US" baseline="30000" dirty="0" smtClean="0"/>
              <a:t>th</a:t>
            </a:r>
            <a:r>
              <a:rPr lang="en-US" dirty="0" smtClean="0"/>
              <a:t>, 1979. On April 1</a:t>
            </a:r>
            <a:r>
              <a:rPr lang="en-US" baseline="30000" dirty="0" smtClean="0"/>
              <a:t>st</a:t>
            </a:r>
            <a:r>
              <a:rPr lang="en-US" dirty="0" smtClean="0"/>
              <a:t>, the country declared an Islamic republic in the </a:t>
            </a:r>
            <a:r>
              <a:rPr lang="en-US" dirty="0" smtClean="0"/>
              <a:t>country</a:t>
            </a:r>
            <a:r>
              <a:rPr lang="en-US" dirty="0" smtClean="0"/>
              <a:t>.</a:t>
            </a:r>
          </a:p>
          <a:p>
            <a:r>
              <a:rPr lang="en-US" dirty="0" smtClean="0"/>
              <a:t>The upper class of Iran lost standing, while the middle class and lower class were focused on by the new clergy-run regime. However, this focus has done little for the unemployment rates and the inflation running rampant through the country.</a:t>
            </a:r>
          </a:p>
          <a:p>
            <a:r>
              <a:rPr lang="en-US" dirty="0" smtClean="0"/>
              <a:t>Iranian students fled to America to complete their education when the new government shut down the schools in order to undo all Western changes made to the Islamic teachings, causing an influx of brilliant people to the US. </a:t>
            </a:r>
          </a:p>
          <a:p>
            <a:r>
              <a:rPr lang="en-US" dirty="0" smtClean="0"/>
              <a:t>Iraq saw Iran’s revolution as an opportunity to</a:t>
            </a:r>
          </a:p>
          <a:p>
            <a:pPr marL="0" indent="0">
              <a:buNone/>
            </a:pPr>
            <a:r>
              <a:rPr lang="en-US" dirty="0" smtClean="0"/>
              <a:t>      grow and take over Iranian land, and invaded.</a:t>
            </a:r>
          </a:p>
          <a:p>
            <a:pPr marL="0" indent="0">
              <a:buNone/>
            </a:pPr>
            <a:r>
              <a:rPr lang="en-US" dirty="0"/>
              <a:t> </a:t>
            </a:r>
            <a:r>
              <a:rPr lang="en-US" dirty="0" smtClean="0"/>
              <a:t>     </a:t>
            </a:r>
            <a:r>
              <a:rPr lang="en-US" dirty="0" smtClean="0"/>
              <a:t>An 8 year conflict followed, ended only by UN</a:t>
            </a:r>
          </a:p>
          <a:p>
            <a:pPr marL="0" indent="0">
              <a:buNone/>
            </a:pPr>
            <a:r>
              <a:rPr lang="en-US" dirty="0"/>
              <a:t> </a:t>
            </a:r>
            <a:r>
              <a:rPr lang="en-US" dirty="0" smtClean="0"/>
              <a:t>     </a:t>
            </a:r>
            <a:r>
              <a:rPr lang="en-US" dirty="0" smtClean="0"/>
              <a:t>intervention and a forced ceasefire.</a:t>
            </a:r>
          </a:p>
        </p:txBody>
      </p:sp>
      <p:sp>
        <p:nvSpPr>
          <p:cNvPr id="4" name="TextBox 3"/>
          <p:cNvSpPr txBox="1"/>
          <p:nvPr/>
        </p:nvSpPr>
        <p:spPr>
          <a:xfrm>
            <a:off x="3355072" y="6486391"/>
            <a:ext cx="5636525" cy="276999"/>
          </a:xfrm>
          <a:prstGeom prst="rect">
            <a:avLst/>
          </a:prstGeom>
          <a:noFill/>
        </p:spPr>
        <p:txBody>
          <a:bodyPr wrap="square" rtlCol="0">
            <a:spAutoFit/>
          </a:bodyPr>
          <a:lstStyle/>
          <a:p>
            <a:r>
              <a:rPr lang="en-US" sz="1200" dirty="0" smtClean="0"/>
              <a:t>Photo source:  </a:t>
            </a:r>
            <a:r>
              <a:rPr lang="en-US" sz="1200" dirty="0" smtClean="0">
                <a:hlinkClick r:id="rId3"/>
              </a:rPr>
              <a:t>http</a:t>
            </a:r>
            <a:r>
              <a:rPr lang="en-US" sz="1200" dirty="0">
                <a:hlinkClick r:id="rId3"/>
              </a:rPr>
              <a:t>://</a:t>
            </a:r>
            <a:r>
              <a:rPr lang="en-US" sz="1200" dirty="0" smtClean="0">
                <a:hlinkClick r:id="rId3"/>
              </a:rPr>
              <a:t>afflictor.com/wp-content/uploads/2013/11/iranrev.jpg</a:t>
            </a:r>
            <a:r>
              <a:rPr lang="en-US" sz="1200" dirty="0" smtClean="0"/>
              <a:t> </a:t>
            </a:r>
            <a:endParaRPr lang="en-US" sz="1200" dirty="0"/>
          </a:p>
        </p:txBody>
      </p:sp>
    </p:spTree>
    <p:extLst>
      <p:ext uri="{BB962C8B-B14F-4D97-AF65-F5344CB8AC3E}">
        <p14:creationId xmlns:p14="http://schemas.microsoft.com/office/powerpoint/2010/main" val="28956473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411480" lvl="1" indent="-457200">
              <a:buNone/>
            </a:pPr>
            <a:r>
              <a:rPr lang="en-US" dirty="0"/>
              <a:t>Editors at Encyclopedia Britannica. "Mohammad Reza Shah Pahlavi (shah of Iran)." Encyclopedia Britannica Online. Encyclopedia Britannica, </a:t>
            </a:r>
            <a:r>
              <a:rPr lang="en-US" dirty="0" err="1"/>
              <a:t>n.d.</a:t>
            </a:r>
            <a:r>
              <a:rPr lang="en-US" dirty="0"/>
              <a:t> Web. 13 Dec. 2013. &lt;http://www.britannica.com/EBchecked/topic/387594/Mohammad-Reza-Shah-Pahlavi&gt;.</a:t>
            </a:r>
          </a:p>
          <a:p>
            <a:pPr marL="411480" lvl="1" indent="-457200">
              <a:buNone/>
            </a:pPr>
            <a:r>
              <a:rPr lang="en-US" dirty="0"/>
              <a:t>GPO. "People." Background Notes on Countries of the World: Iran (2011): n. </a:t>
            </a:r>
            <a:r>
              <a:rPr lang="en-US" dirty="0" err="1"/>
              <a:t>pag</a:t>
            </a:r>
            <a:r>
              <a:rPr lang="en-US" dirty="0"/>
              <a:t>. Student Research Center. Web.</a:t>
            </a:r>
          </a:p>
          <a:p>
            <a:pPr marL="411480" lvl="1" indent="-457200">
              <a:buNone/>
            </a:pPr>
            <a:r>
              <a:rPr lang="en-US" dirty="0" err="1"/>
              <a:t>Pauwels</a:t>
            </a:r>
            <a:r>
              <a:rPr lang="en-US" dirty="0"/>
              <a:t>, Matthias. "—</a:t>
            </a:r>
            <a:r>
              <a:rPr lang="en-US" dirty="0" err="1"/>
              <a:t>InPEC</a:t>
            </a:r>
            <a:r>
              <a:rPr lang="en-US" dirty="0"/>
              <a:t> – International Politics, Energy &amp; Culture." </a:t>
            </a:r>
            <a:r>
              <a:rPr lang="en-US" dirty="0" err="1"/>
              <a:t>InPEC</a:t>
            </a:r>
            <a:r>
              <a:rPr lang="en-US" dirty="0"/>
              <a:t> International Politics Energy Culture. </a:t>
            </a:r>
            <a:r>
              <a:rPr lang="en-US" dirty="0" err="1"/>
              <a:t>InPEC</a:t>
            </a:r>
            <a:r>
              <a:rPr lang="en-US" dirty="0"/>
              <a:t>, </a:t>
            </a:r>
            <a:r>
              <a:rPr lang="en-US" dirty="0" err="1"/>
              <a:t>n.d.</a:t>
            </a:r>
            <a:r>
              <a:rPr lang="en-US" dirty="0"/>
              <a:t> Web. 15 Dec. 2013. &lt;http://inpec.in/2011/10/07/assessing-the-impact-of-the-iranian-revolution-on-the-world-beyond-the-middle-east/&gt;.</a:t>
            </a:r>
            <a:endParaRPr lang="en-US" dirty="0" smtClean="0"/>
          </a:p>
        </p:txBody>
      </p:sp>
      <p:sp>
        <p:nvSpPr>
          <p:cNvPr id="3" name="Title 2"/>
          <p:cNvSpPr>
            <a:spLocks noGrp="1"/>
          </p:cNvSpPr>
          <p:nvPr>
            <p:ph type="title"/>
          </p:nvPr>
        </p:nvSpPr>
        <p:spPr/>
        <p:txBody>
          <a:bodyPr/>
          <a:lstStyle/>
          <a:p>
            <a:r>
              <a:rPr lang="en-US" dirty="0" smtClean="0"/>
              <a:t>Works Cited</a:t>
            </a:r>
            <a:endParaRPr lang="en-US" dirty="0"/>
          </a:p>
        </p:txBody>
      </p:sp>
    </p:spTree>
    <p:extLst>
      <p:ext uri="{BB962C8B-B14F-4D97-AF65-F5344CB8AC3E}">
        <p14:creationId xmlns:p14="http://schemas.microsoft.com/office/powerpoint/2010/main" val="337025572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229</TotalTime>
  <Words>431</Words>
  <Application>Microsoft Office PowerPoint</Application>
  <PresentationFormat>On-screen Show (4:3)</PresentationFormat>
  <Paragraphs>27</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Hardcover</vt:lpstr>
      <vt:lpstr>The Shah of Iran</vt:lpstr>
      <vt:lpstr>Shah of Iran</vt:lpstr>
      <vt:lpstr>Mohammad Reza Shah Pahlavi</vt:lpstr>
      <vt:lpstr>Overthrow and Effects</vt:lpstr>
      <vt:lpstr>Works Cited</vt:lpstr>
    </vt:vector>
  </TitlesOfParts>
  <Company>Wake County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9202466</dc:creator>
  <cp:lastModifiedBy>Trevor</cp:lastModifiedBy>
  <cp:revision>17</cp:revision>
  <dcterms:created xsi:type="dcterms:W3CDTF">2013-12-13T17:02:04Z</dcterms:created>
  <dcterms:modified xsi:type="dcterms:W3CDTF">2013-12-16T02:42:27Z</dcterms:modified>
</cp:coreProperties>
</file>